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3" r:id="rId3"/>
    <p:sldId id="257" r:id="rId4"/>
    <p:sldId id="259" r:id="rId5"/>
    <p:sldId id="260" r:id="rId6"/>
    <p:sldId id="262" r:id="rId7"/>
    <p:sldId id="261" r:id="rId8"/>
    <p:sldId id="264" r:id="rId9"/>
    <p:sldId id="265" r:id="rId10"/>
  </p:sldIdLst>
  <p:sldSz cx="9144000" cy="6858000" type="screen4x3"/>
  <p:notesSz cx="6864350" cy="9996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366" y="-96"/>
      </p:cViewPr>
      <p:guideLst>
        <p:guide orient="horz" pos="2160"/>
        <p:guide pos="2880"/>
      </p:guideLst>
    </p:cSldViewPr>
  </p:slideViewPr>
  <p:notesTextViewPr>
    <p:cViewPr>
      <p:scale>
        <a:sx n="100" d="100"/>
        <a:sy n="100" d="100"/>
      </p:scale>
      <p:origin x="0" y="1302"/>
    </p:cViewPr>
  </p:notesTextViewPr>
  <p:notesViewPr>
    <p:cSldViewPr>
      <p:cViewPr>
        <p:scale>
          <a:sx n="68" d="100"/>
          <a:sy n="68" d="100"/>
        </p:scale>
        <p:origin x="-738" y="-78"/>
      </p:cViewPr>
      <p:guideLst>
        <p:guide orient="horz" pos="3148"/>
        <p:guide pos="216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4975" cy="5000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7788" y="0"/>
            <a:ext cx="2974975" cy="500063"/>
          </a:xfrm>
          <a:prstGeom prst="rect">
            <a:avLst/>
          </a:prstGeom>
        </p:spPr>
        <p:txBody>
          <a:bodyPr vert="horz" lIns="91440" tIns="45720" rIns="91440" bIns="45720" rtlCol="0"/>
          <a:lstStyle>
            <a:lvl1pPr algn="r">
              <a:defRPr sz="1200"/>
            </a:lvl1pPr>
          </a:lstStyle>
          <a:p>
            <a:fld id="{0F905ABF-B9E5-4833-9C4B-994D96B71C92}" type="datetimeFigureOut">
              <a:rPr lang="fr-FR" smtClean="0"/>
              <a:pPr/>
              <a:t>28/01/2015</a:t>
            </a:fld>
            <a:endParaRPr lang="fr-FR"/>
          </a:p>
        </p:txBody>
      </p:sp>
      <p:sp>
        <p:nvSpPr>
          <p:cNvPr id="4" name="Espace réservé du pied de page 3"/>
          <p:cNvSpPr>
            <a:spLocks noGrp="1"/>
          </p:cNvSpPr>
          <p:nvPr>
            <p:ph type="ftr" sz="quarter" idx="2"/>
          </p:nvPr>
        </p:nvSpPr>
        <p:spPr>
          <a:xfrm>
            <a:off x="0" y="9494838"/>
            <a:ext cx="2974975" cy="50006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7788" y="9494838"/>
            <a:ext cx="2974975" cy="500062"/>
          </a:xfrm>
          <a:prstGeom prst="rect">
            <a:avLst/>
          </a:prstGeom>
        </p:spPr>
        <p:txBody>
          <a:bodyPr vert="horz" lIns="91440" tIns="45720" rIns="91440" bIns="45720" rtlCol="0" anchor="b"/>
          <a:lstStyle>
            <a:lvl1pPr algn="r">
              <a:defRPr sz="1200"/>
            </a:lvl1pPr>
          </a:lstStyle>
          <a:p>
            <a:fld id="{786CFAF9-62B5-45EE-AAE8-528D71F6F24E}"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fr-FR"/>
          </a:p>
        </p:txBody>
      </p:sp>
      <p:sp>
        <p:nvSpPr>
          <p:cNvPr id="3" name="Espace réservé de la date 2"/>
          <p:cNvSpPr>
            <a:spLocks noGrp="1"/>
          </p:cNvSpPr>
          <p:nvPr>
            <p:ph type="dt" idx="1"/>
          </p:nvPr>
        </p:nvSpPr>
        <p:spPr>
          <a:xfrm>
            <a:off x="3888210" y="0"/>
            <a:ext cx="2974552" cy="499824"/>
          </a:xfrm>
          <a:prstGeom prst="rect">
            <a:avLst/>
          </a:prstGeom>
        </p:spPr>
        <p:txBody>
          <a:bodyPr vert="horz" lIns="96341" tIns="48171" rIns="96341" bIns="48171" rtlCol="0"/>
          <a:lstStyle>
            <a:lvl1pPr algn="r">
              <a:defRPr sz="1300"/>
            </a:lvl1pPr>
          </a:lstStyle>
          <a:p>
            <a:fld id="{35684DBB-7461-4471-B37E-36B08077CA9E}" type="datetimeFigureOut">
              <a:rPr lang="fr-FR" smtClean="0"/>
              <a:pPr/>
              <a:t>28/01/2015</a:t>
            </a:fld>
            <a:endParaRPr lang="fr-FR"/>
          </a:p>
        </p:txBody>
      </p:sp>
      <p:sp>
        <p:nvSpPr>
          <p:cNvPr id="4" name="Espace réservé de l'image des diapositives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41" tIns="48171" rIns="96341" bIns="48171" rtlCol="0" anchor="ctr"/>
          <a:lstStyle/>
          <a:p>
            <a:endParaRPr lang="fr-FR"/>
          </a:p>
        </p:txBody>
      </p:sp>
      <p:sp>
        <p:nvSpPr>
          <p:cNvPr id="5" name="Espace réservé des commentaires 4"/>
          <p:cNvSpPr>
            <a:spLocks noGrp="1"/>
          </p:cNvSpPr>
          <p:nvPr>
            <p:ph type="body" sz="quarter" idx="3"/>
          </p:nvPr>
        </p:nvSpPr>
        <p:spPr>
          <a:xfrm>
            <a:off x="686435" y="4748332"/>
            <a:ext cx="5491480" cy="4498420"/>
          </a:xfrm>
          <a:prstGeom prst="rect">
            <a:avLst/>
          </a:prstGeom>
        </p:spPr>
        <p:txBody>
          <a:bodyPr vert="horz" lIns="96341" tIns="48171" rIns="96341" bIns="4817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94929"/>
            <a:ext cx="2974552" cy="499824"/>
          </a:xfrm>
          <a:prstGeom prst="rect">
            <a:avLst/>
          </a:prstGeom>
        </p:spPr>
        <p:txBody>
          <a:bodyPr vert="horz" lIns="96341" tIns="48171" rIns="96341" bIns="4817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8210" y="9494929"/>
            <a:ext cx="2974552" cy="499824"/>
          </a:xfrm>
          <a:prstGeom prst="rect">
            <a:avLst/>
          </a:prstGeom>
        </p:spPr>
        <p:txBody>
          <a:bodyPr vert="horz" lIns="96341" tIns="48171" rIns="96341" bIns="48171" rtlCol="0" anchor="b"/>
          <a:lstStyle>
            <a:lvl1pPr algn="r">
              <a:defRPr sz="1300"/>
            </a:lvl1pPr>
          </a:lstStyle>
          <a:p>
            <a:fld id="{04CF1D2B-C4F8-4034-AF12-A22EFDECDDE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300" dirty="0"/>
              <a:t>Le patronat depuis le rapport de </a:t>
            </a:r>
            <a:r>
              <a:rPr lang="fr-FR" sz="1300" dirty="0" err="1"/>
              <a:t>Virville</a:t>
            </a:r>
            <a:r>
              <a:rPr lang="fr-FR" sz="1300" dirty="0"/>
              <a:t> de 2003 n’a cessé d’attaquer le code du travail et toutes les garanties collectives afin de s affranchir de toutes contraintes. Il veut pouvoir déplacer, licencier, congédier à sa guise les salariés sans rendre compte à personne et sans aucune </a:t>
            </a:r>
            <a:r>
              <a:rPr lang="fr-FR" sz="1300" dirty="0" err="1"/>
              <a:t>centrave</a:t>
            </a:r>
            <a:r>
              <a:rPr lang="fr-FR" sz="1300" dirty="0"/>
              <a:t>. Ainsi, sont attaquées les prérogatives des comités d’entreprise qui ont perdu leur droit de véto et celles des inspecteurs du travail qui ont subi des reformes amoindrissant leurs missions, leur pouvoir d’intervention.et leur indépendance. Le patronat veut pouvoir dégrader la santé des salariés sans que le CHSCT, la médecine du travail ou la justice puissent l’obliger à répondre à ses obligations légales en matière de santé et fassent obstacle aux organisations du travail de plus en plus inhumaines.</a:t>
            </a:r>
          </a:p>
          <a:p>
            <a:r>
              <a:rPr lang="fr-FR" sz="1300" dirty="0"/>
              <a:t>Avec l’Accord National Interprofessionnel de janvier 2013, une nouvelle étape a été franchie et c’est désormais la feuille de route du Medef qui est négociée.</a:t>
            </a:r>
          </a:p>
          <a:p>
            <a:r>
              <a:rPr lang="fr-FR" sz="1300" b="1" dirty="0"/>
              <a:t>Le projet de loi </a:t>
            </a:r>
            <a:r>
              <a:rPr lang="fr-FR" sz="1300" b="1" dirty="0" err="1"/>
              <a:t>Macron</a:t>
            </a:r>
            <a:r>
              <a:rPr lang="fr-FR" sz="1300" b="1" dirty="0"/>
              <a:t> comme la négociation en cours « sur </a:t>
            </a:r>
            <a:r>
              <a:rPr lang="fr-FR" sz="1300" b="1" i="1" dirty="0"/>
              <a:t>la qualité et l’efficacité du dialogue social et l’amélioration de la représentation des salariés »</a:t>
            </a:r>
            <a:r>
              <a:rPr lang="fr-FR" sz="1300" b="1" dirty="0"/>
              <a:t> poursuit le travail entreprit depuis plus de 10 ans de déconstruction du socle social par de nombreuses remises en cause dont celles:</a:t>
            </a:r>
            <a:endParaRPr lang="fr-FR" sz="1300" dirty="0"/>
          </a:p>
          <a:p>
            <a:pPr lvl="0"/>
            <a:r>
              <a:rPr lang="fr-FR" sz="1300" dirty="0"/>
              <a:t>De la démocratie sociale et des droits des salariés</a:t>
            </a:r>
          </a:p>
          <a:p>
            <a:pPr lvl="0"/>
            <a:r>
              <a:rPr lang="fr-FR" sz="1300" dirty="0"/>
              <a:t>De la protection sociale et des garanties collectives</a:t>
            </a:r>
          </a:p>
          <a:p>
            <a:pPr lvl="0"/>
            <a:r>
              <a:rPr lang="fr-FR" sz="1300" dirty="0"/>
              <a:t>Du temps de travail et des garanties salariales</a:t>
            </a:r>
          </a:p>
          <a:p>
            <a:pPr lvl="0"/>
            <a:r>
              <a:rPr lang="fr-FR" sz="1300" dirty="0"/>
              <a:t>De la justice sociale des salariés</a:t>
            </a:r>
          </a:p>
          <a:p>
            <a:pPr lvl="0"/>
            <a:r>
              <a:rPr lang="fr-FR" sz="1300" dirty="0"/>
              <a:t>Des services publics pour tous</a:t>
            </a:r>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 proposant</a:t>
            </a:r>
            <a:r>
              <a:rPr lang="fr-FR" baseline="0" dirty="0" smtClean="0"/>
              <a:t> de relever les seuils sociaux, le patronat espérait éloigner les élus de proximité dans les petites entreprises en les remplaçant par des instances institutionnalisées hors entreprise.</a:t>
            </a:r>
          </a:p>
          <a:p>
            <a:r>
              <a:rPr lang="fr-FR" baseline="0" dirty="0" smtClean="0"/>
              <a:t>La remise en cause des CHSCT aurait affaibli un pouvoir que les salariés exercent via leurs élus quand leur patrons n’assurent pas leurs obligations sur  la santé et les conditions de travail des salariés prévues dans la loi.</a:t>
            </a:r>
          </a:p>
          <a:p>
            <a:r>
              <a:rPr lang="fr-FR" baseline="0" dirty="0" smtClean="0"/>
              <a:t>La délégation unique permet de réduire le nombre de délégués en concentrant toutes les prérogatives des salariés sur quelques super délégués plus éloignés des salariés. L’occasion aussi de réduire le champ d’intervention  des instances en en redéfinissant le rôle.</a:t>
            </a:r>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Suppression des élections prud’hommes c’est un déni de la démocratie puisque de nombreux salariés qui s’expriment lors de ces élections (chômeurs, salariés très petites entreprises) ne sont pas consultés dans les élections professionnelles, ils seraient donc écartés de la désignation des conseillers pour chaque organisation. De plus les salariés ont la possibilité de donner leur voix différemment aux élections professionnelles et aux élections prud’homales, cette possibilité disparaitrait ;  sans en avoir conscience les salariés désigneront leurs conseillers prud’homaux lors des élections professionnelles. C’est un affaiblissement des conseils des prud’hommes par un affaiblissement de leur légitimité.</a:t>
            </a:r>
          </a:p>
          <a:p>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dirty="0" smtClean="0"/>
              <a:t>Il favorise l’actionnariat en supprimant l’impôt sur le revenu pour les actions gratuites et en baissant le forfait social payé par l’employeur pour ces actions.</a:t>
            </a:r>
          </a:p>
          <a:p>
            <a:pPr lvl="0"/>
            <a:r>
              <a:rPr lang="fr-FR" dirty="0" smtClean="0"/>
              <a:t>Il incite au développement de la retraite par capitalisation en généralisant le PERCO (Plan d’Epargne Collectif).</a:t>
            </a:r>
          </a:p>
          <a:p>
            <a:pPr defTabSz="963412"/>
            <a:r>
              <a:rPr lang="fr-FR" dirty="0" smtClean="0"/>
              <a:t>Il assouplit des règles environnementales et les conditions d’applications de préventions des risques technologiques.</a:t>
            </a:r>
          </a:p>
          <a:p>
            <a:pPr lvl="0"/>
            <a:r>
              <a:rPr lang="fr-FR" b="1" dirty="0" smtClean="0"/>
              <a:t>Il réforme la médecine du travail et permet de légiférer par ordonnance concernant l’inaptitude au travail</a:t>
            </a:r>
            <a:r>
              <a:rPr lang="fr-FR" dirty="0" smtClean="0"/>
              <a:t>. </a:t>
            </a:r>
          </a:p>
          <a:p>
            <a:pPr lvl="0"/>
            <a:r>
              <a:rPr lang="fr-FR" dirty="0" smtClean="0"/>
              <a:t>Il permet aux directions de fixer les critères d’ordre des licenciements</a:t>
            </a:r>
            <a:r>
              <a:rPr lang="fr-FR" baseline="0" dirty="0" smtClean="0"/>
              <a:t> jusque là négociées.</a:t>
            </a:r>
          </a:p>
          <a:p>
            <a:pPr lvl="0"/>
            <a:r>
              <a:rPr lang="fr-FR" sz="1300" dirty="0"/>
              <a:t>Elle permet aux entreprises d’échapper à l’abondement du plan de sauvegarde de l’emploi en restreignant le périmètre d’évaluation, jusque là évalué au niveau groupe.</a:t>
            </a:r>
            <a:endParaRPr lang="fr-FR" dirty="0" smtClean="0"/>
          </a:p>
          <a:p>
            <a:pPr lvl="0"/>
            <a:r>
              <a:rPr lang="fr-FR" dirty="0" smtClean="0"/>
              <a:t>Il introduit la notion de « pro-activité » du salarié dans les reclassements, ce qui affranchit l’employeur d’une partie de son obligation dans la matière.</a:t>
            </a:r>
          </a:p>
          <a:p>
            <a:pPr lvl="0"/>
            <a:r>
              <a:rPr lang="fr-FR" dirty="0" smtClean="0"/>
              <a:t>Il  supprime le contrôle de l’administration dans les entreprise de + de 50 salariés  des licenciements par petits t groupes.</a:t>
            </a:r>
          </a:p>
          <a:p>
            <a:pPr defTabSz="963412"/>
            <a:endParaRPr lang="fr-FR" dirty="0" smtClean="0"/>
          </a:p>
          <a:p>
            <a:pPr defTabSz="963412"/>
            <a:endParaRPr lang="fr-FR" dirty="0" smtClean="0"/>
          </a:p>
          <a:p>
            <a:pPr defTabSz="963412"/>
            <a:endParaRPr lang="fr-FR" dirty="0" smtClean="0"/>
          </a:p>
          <a:p>
            <a:pPr lvl="0"/>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dirty="0" smtClean="0"/>
              <a:t>Passage de 5 à 12 dimanche pour les commerces hors alimentaire</a:t>
            </a:r>
          </a:p>
          <a:p>
            <a:pPr defTabSz="963412"/>
            <a:r>
              <a:rPr lang="fr-FR" dirty="0" smtClean="0"/>
              <a:t>Assouplissement des dérogations à la durée légales du temps de travail en élargissant les conditions d’accord de maintien de l’emploi pour pouvoir y recourir même si les carnets de commandes ne l’exigent pas</a:t>
            </a:r>
          </a:p>
          <a:p>
            <a:pPr lvl="0"/>
            <a:endParaRPr lang="fr-FR" dirty="0" smtClean="0"/>
          </a:p>
          <a:p>
            <a:pPr lvl="0"/>
            <a:r>
              <a:rPr lang="fr-FR" dirty="0" smtClean="0"/>
              <a:t>Création de nouvelles zones dérogatoires : touristiques, commerciales et touristiques internationales extension possible aux gares de ces zones et à d’autre secteurs d’activités (banques, postes, assurances, agences de voyages ou immobilières etc.., </a:t>
            </a:r>
          </a:p>
          <a:p>
            <a:pPr lvl="0"/>
            <a:r>
              <a:rPr lang="fr-FR" dirty="0" smtClean="0"/>
              <a:t>Déclenchement des heures de nuit repoussé de 21h à 24h pour les commerces de détail pour contrecarrer la jurisprudence </a:t>
            </a:r>
            <a:r>
              <a:rPr lang="fr-FR" dirty="0" err="1" smtClean="0"/>
              <a:t>Sephora</a:t>
            </a:r>
            <a:endParaRPr lang="fr-FR" dirty="0" smtClean="0"/>
          </a:p>
          <a:p>
            <a:pPr defTabSz="963412"/>
            <a:r>
              <a:rPr lang="fr-FR" sz="1300" dirty="0"/>
              <a:t>Assouplissement des dérogations à la durée légales du temps de travail en élargissant les conditions d’accord de maintien de l’emploi pour pouvoir y recourir même si les carnets de commandes ne l’exigent pas</a:t>
            </a:r>
          </a:p>
          <a:p>
            <a:pPr lvl="0"/>
            <a:endParaRPr lang="fr-FR" dirty="0" smtClean="0"/>
          </a:p>
          <a:p>
            <a:pPr lvl="0"/>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dirty="0" smtClean="0"/>
              <a:t>Mise en place d’une transaction pénale permettant à l’employeur d’échapper aux sanctions pénales et à la récidive ; Représentation obligatoire par un avocat en cours d’appel en matière prud’homale.</a:t>
            </a:r>
          </a:p>
          <a:p>
            <a:pPr lvl="0"/>
            <a:r>
              <a:rPr lang="fr-FR" dirty="0" smtClean="0"/>
              <a:t>Le juge départiteur qui n’intervenait qu’en cas de non entente entre les conseillers lors de l’audience, interviendrait dès l’échec de la conciliation par une des parties ou le bureau de conciliation</a:t>
            </a:r>
            <a:r>
              <a:rPr lang="fr-FR" dirty="0" smtClean="0"/>
              <a:t>.</a:t>
            </a:r>
          </a:p>
          <a:p>
            <a:pPr lvl="0"/>
            <a:r>
              <a:rPr lang="fr-FR" dirty="0" smtClean="0"/>
              <a:t>Après le décret sapin</a:t>
            </a:r>
            <a:r>
              <a:rPr lang="fr-FR" baseline="0" dirty="0" smtClean="0"/>
              <a:t> de mars 2014 qui a fait perdre de l’indépendance aux inspections du travail.  la loi </a:t>
            </a:r>
            <a:r>
              <a:rPr lang="fr-FR" baseline="0" dirty="0" err="1" smtClean="0"/>
              <a:t>Macron</a:t>
            </a:r>
            <a:r>
              <a:rPr lang="fr-FR" baseline="0" dirty="0" smtClean="0"/>
              <a:t> qui fait reculer les modes de sanctions en droit du travail, revoit la nature et les sanctions en matière d’entrave, retire à l’inspection les litiges sur les accords électoraux affaiblit le pouvoir des inspections du travail.</a:t>
            </a:r>
          </a:p>
          <a:p>
            <a:pPr lvl="0"/>
            <a:r>
              <a:rPr lang="fr-FR" baseline="0" dirty="0" smtClean="0"/>
              <a:t>Le pouvoir de sanctions échapperait aux inspecteurs pour se concentrer aux mains des DIRECTTE dont les directeurs sont choisis sur leur aptitude à se soumettre à l’intérêt </a:t>
            </a:r>
            <a:r>
              <a:rPr lang="fr-FR" baseline="0" smtClean="0"/>
              <a:t>des employeurs.</a:t>
            </a:r>
            <a:endParaRPr lang="fr-FR" baseline="0" dirty="0" smtClean="0"/>
          </a:p>
          <a:p>
            <a:pPr lvl="0"/>
            <a:endParaRPr lang="fr-FR" dirty="0" smtClean="0"/>
          </a:p>
          <a:p>
            <a:pPr lvl="0"/>
            <a:endParaRPr lang="fr-FR" dirty="0" smtClean="0"/>
          </a:p>
          <a:p>
            <a:r>
              <a:rPr lang="fr-FR" dirty="0" smtClean="0"/>
              <a:t>Dépénalisation de l’entrave faite par l’employeur avant la loi le patron </a:t>
            </a:r>
            <a:r>
              <a:rPr lang="fr-FR" dirty="0" err="1" smtClean="0"/>
              <a:t>rissquait</a:t>
            </a:r>
            <a:r>
              <a:rPr lang="fr-FR" dirty="0" smtClean="0"/>
              <a:t> </a:t>
            </a:r>
            <a:r>
              <a:rPr lang="fr-FR" sz="1200" kern="1200" baseline="0" dirty="0" smtClean="0">
                <a:solidFill>
                  <a:schemeClr val="tx1"/>
                </a:solidFill>
                <a:latin typeface="+mn-lt"/>
                <a:ea typeface="+mn-ea"/>
                <a:cs typeface="+mn-cs"/>
              </a:rPr>
              <a:t>un patron risquait jusqu'à un an de prison et une amende de 3 750euros.</a:t>
            </a:r>
            <a:r>
              <a:rPr lang="fr-FR" dirty="0" smtClean="0"/>
              <a:t> Cette sanction </a:t>
            </a:r>
          </a:p>
          <a:p>
            <a:r>
              <a:rPr lang="fr-FR" dirty="0" smtClean="0"/>
              <a:t>disparaîtrait au profit d'une simple sanction financière</a:t>
            </a:r>
            <a:endParaRPr lang="fr-FR" sz="1200" kern="1200" baseline="0" dirty="0" smtClean="0">
              <a:solidFill>
                <a:schemeClr val="tx1"/>
              </a:solidFill>
              <a:latin typeface="+mn-lt"/>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C’est la libéralisation et déréglementation des professions qui mettent en danger les missions des services publics. Danger sur l’emploi, la</a:t>
            </a:r>
            <a:r>
              <a:rPr lang="fr-FR" baseline="0" dirty="0" smtClean="0"/>
              <a:t> reconnaissance des qualifications et les conventions collectives.</a:t>
            </a:r>
          </a:p>
          <a:p>
            <a:r>
              <a:rPr lang="fr-FR" baseline="0" dirty="0" smtClean="0"/>
              <a:t>Poursuite du démantèlement des transports publics au détriment de la protection de l’environnement: extension des activités ferroviaire à la route tout en échappant à l’état.</a:t>
            </a:r>
          </a:p>
          <a:p>
            <a:r>
              <a:rPr lang="fr-FR" baseline="0" dirty="0" smtClean="0"/>
              <a:t>Privatisation du permis de conduire poids lourd ce qui introduit un risque de fraude et retire la responsabilité à l’état de sécurité routière.</a:t>
            </a:r>
          </a:p>
          <a:p>
            <a:r>
              <a:rPr lang="fr-FR" baseline="0" dirty="0" smtClean="0"/>
              <a:t>Avec la réforme territoriale c’est la poursuite du désengagement de l’état en matière de logement. France de propriétaires pour le plus grand bénéfice des promoteurs et au détriment du logement social dont le financement est en danger.</a:t>
            </a:r>
          </a:p>
          <a:p>
            <a:r>
              <a:rPr lang="fr-FR" baseline="0" dirty="0" smtClean="0"/>
              <a:t>Poursuite de la RGPP qui vise à gérer les administrations de l’état, Hôpital public, école et universités dans une entreprise privée avec une maison mère. L’état entreprise accompagne le marché.</a:t>
            </a:r>
          </a:p>
          <a:p>
            <a:r>
              <a:rPr lang="fr-FR" baseline="0" dirty="0" smtClean="0"/>
              <a:t>Etat se débarrasse du patrimoine public et de secteurs stratégiques pour le développement durable(GIAT, </a:t>
            </a:r>
            <a:r>
              <a:rPr lang="fr-FR" baseline="0" dirty="0" err="1" smtClean="0"/>
              <a:t>aéroprts</a:t>
            </a:r>
            <a:r>
              <a:rPr lang="fr-FR" baseline="0" dirty="0" smtClean="0"/>
              <a:t>, recherche </a:t>
            </a:r>
            <a:r>
              <a:rPr lang="fr-FR" baseline="0" smtClean="0"/>
              <a:t>et biotechnologie)</a:t>
            </a:r>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négociation sur le dialogue social est arrêtée malgré les tentatives du Medef de la relancer et le gouvernement ne souhaite pas légiférer.</a:t>
            </a:r>
          </a:p>
          <a:p>
            <a:r>
              <a:rPr lang="fr-FR" dirty="0" smtClean="0"/>
              <a:t>Ce coup d’arrêt après des mois d’offensive patronale doit nous encourager</a:t>
            </a:r>
            <a:r>
              <a:rPr lang="fr-FR" baseline="0" dirty="0" smtClean="0"/>
              <a:t> à inverser la donne</a:t>
            </a:r>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est temps de repartir à l’offensive sur des avancées sociales :</a:t>
            </a:r>
          </a:p>
          <a:p>
            <a:r>
              <a:rPr lang="fr-FR" dirty="0" smtClean="0"/>
              <a:t>Le quotidien</a:t>
            </a:r>
            <a:r>
              <a:rPr lang="fr-FR" baseline="0" dirty="0" smtClean="0"/>
              <a:t> doit être amélioré durablement.</a:t>
            </a:r>
          </a:p>
          <a:p>
            <a:r>
              <a:rPr lang="fr-FR" baseline="0" dirty="0" smtClean="0"/>
              <a:t>La réduction du temps de travail est une revendication fondamentale qui permet :</a:t>
            </a:r>
          </a:p>
          <a:p>
            <a:pPr>
              <a:buFont typeface="Arial" pitchFamily="34" charset="0"/>
              <a:buChar char="•"/>
            </a:pPr>
            <a:r>
              <a:rPr lang="fr-FR" baseline="0" dirty="0" smtClean="0"/>
              <a:t>de faire bénéficier les salariés des gains de productivités dégagés depuis plus d’une décennie</a:t>
            </a:r>
          </a:p>
          <a:p>
            <a:pPr>
              <a:buFont typeface="Arial" pitchFamily="34" charset="0"/>
              <a:buChar char="•"/>
            </a:pPr>
            <a:r>
              <a:rPr lang="fr-FR" baseline="0" dirty="0" smtClean="0"/>
              <a:t>De repenser la répartition du travail afin que chacun ait droit à un travail .</a:t>
            </a:r>
          </a:p>
          <a:p>
            <a:pPr>
              <a:buFont typeface="Arial" pitchFamily="34" charset="0"/>
              <a:buChar char="•"/>
            </a:pPr>
            <a:r>
              <a:rPr lang="fr-FR" baseline="0" dirty="0" smtClean="0"/>
              <a:t>De redéfinir la place du travail dans une vie afin de faire émerger un droit à la culture et aux loisirs</a:t>
            </a:r>
          </a:p>
          <a:p>
            <a:pPr>
              <a:buFont typeface="Arial" pitchFamily="34" charset="0"/>
              <a:buNone/>
            </a:pPr>
            <a:r>
              <a:rPr lang="fr-FR" dirty="0" smtClean="0"/>
              <a:t>Le</a:t>
            </a:r>
            <a:r>
              <a:rPr lang="fr-FR" baseline="0" dirty="0" smtClean="0"/>
              <a:t> SMIC et les grilles doivent être revues afin que chacun puisse vivre de son travail et que les qualifications soient reconnues, l’échelle des salaires doit être maintenue dans une fourchette de 1 à 10.</a:t>
            </a:r>
          </a:p>
          <a:p>
            <a:pPr>
              <a:buFont typeface="Arial" pitchFamily="34" charset="0"/>
              <a:buNone/>
            </a:pPr>
            <a:r>
              <a:rPr lang="fr-FR" baseline="0" dirty="0" smtClean="0"/>
              <a:t>Les salariés doivent avoir un droit de blocage sur toute décision stratégique de l’entreprise et doivent pouvoir formuler des propositions qui doivent être étudiées à égalité avec les projets des directions.</a:t>
            </a:r>
          </a:p>
          <a:p>
            <a:pPr>
              <a:buFont typeface="Arial" pitchFamily="34" charset="0"/>
              <a:buNone/>
            </a:pPr>
            <a:r>
              <a:rPr lang="fr-FR" baseline="0" dirty="0" smtClean="0"/>
              <a:t>L’emploi précaire doit reculer, le CDI doit devenir la règle dans la relation de travail, dans le public, le statut doit s’étendre a tous les salariés.</a:t>
            </a:r>
          </a:p>
          <a:p>
            <a:pPr>
              <a:buFont typeface="Arial" pitchFamily="34" charset="0"/>
              <a:buNone/>
            </a:pPr>
            <a:r>
              <a:rPr lang="fr-FR" baseline="0" dirty="0" smtClean="0"/>
              <a:t>Les moyens doivent être renforcés dans le public pour assurer la qualité du service et sauvegarder les conditions de travail de salaires et d’emploi des agents. Les secteurs clés pour la pays doivent revenir sous contrôle de l’état.</a:t>
            </a:r>
            <a:endParaRPr lang="fr-FR" dirty="0"/>
          </a:p>
        </p:txBody>
      </p:sp>
      <p:sp>
        <p:nvSpPr>
          <p:cNvPr id="4" name="Espace réservé du numéro de diapositive 3"/>
          <p:cNvSpPr>
            <a:spLocks noGrp="1"/>
          </p:cNvSpPr>
          <p:nvPr>
            <p:ph type="sldNum" sz="quarter" idx="10"/>
          </p:nvPr>
        </p:nvSpPr>
        <p:spPr/>
        <p:txBody>
          <a:bodyPr/>
          <a:lstStyle/>
          <a:p>
            <a:fld id="{04CF1D2B-C4F8-4034-AF12-A22EFDECDDE2}"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2FA36AD-FD1A-43F6-898B-94B73C31653A}" type="datetimeFigureOut">
              <a:rPr lang="fr-FR" smtClean="0"/>
              <a:pPr/>
              <a:t>28/01/2015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740867-6613-4A38-97D0-1286177899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A36AD-FD1A-43F6-898B-94B73C31653A}" type="datetimeFigureOut">
              <a:rPr lang="fr-FR" smtClean="0"/>
              <a:pPr/>
              <a:t>28/01/2015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40867-6613-4A38-97D0-1286177899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2.jpg@01D0242A.0F3014A0"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7744" y="1124744"/>
            <a:ext cx="6260232" cy="1181993"/>
          </a:xfrm>
        </p:spPr>
        <p:txBody>
          <a:bodyPr>
            <a:normAutofit fontScale="90000"/>
          </a:bodyPr>
          <a:lstStyle/>
          <a:p>
            <a:r>
              <a:rPr lang="fr-FR" b="1" dirty="0" smtClean="0">
                <a:solidFill>
                  <a:srgbClr val="FF0000"/>
                </a:solidFill>
              </a:rPr>
              <a:t>PROJET DE LOI MACRON ET NEGOCIATION « DIALOGUE SOCIAL »</a:t>
            </a:r>
            <a:endParaRPr lang="fr-FR" b="1" dirty="0">
              <a:solidFill>
                <a:srgbClr val="FF0000"/>
              </a:solidFill>
            </a:endParaRPr>
          </a:p>
        </p:txBody>
      </p:sp>
      <p:sp>
        <p:nvSpPr>
          <p:cNvPr id="3" name="Sous-titre 2"/>
          <p:cNvSpPr>
            <a:spLocks noGrp="1"/>
          </p:cNvSpPr>
          <p:nvPr>
            <p:ph type="subTitle" idx="1"/>
          </p:nvPr>
        </p:nvSpPr>
        <p:spPr>
          <a:xfrm>
            <a:off x="1187624" y="2492896"/>
            <a:ext cx="6400800" cy="3960440"/>
          </a:xfrm>
        </p:spPr>
        <p:txBody>
          <a:bodyPr>
            <a:normAutofit/>
          </a:bodyPr>
          <a:lstStyle/>
          <a:p>
            <a:r>
              <a:rPr lang="fr-FR" dirty="0" smtClean="0"/>
              <a:t>Une cohérence libérale qui se poursuit depuis 10 ans sur des attaques du code du travail  avec l’objectif:</a:t>
            </a:r>
          </a:p>
          <a:p>
            <a:pPr lvl="1" algn="l">
              <a:buFont typeface="Arial" pitchFamily="34" charset="0"/>
              <a:buChar char="•"/>
            </a:pPr>
            <a:r>
              <a:rPr lang="fr-FR" dirty="0" smtClean="0"/>
              <a:t>De restreindre les droits des salariés</a:t>
            </a:r>
          </a:p>
          <a:p>
            <a:pPr lvl="1" algn="l">
              <a:buFont typeface="Arial" pitchFamily="34" charset="0"/>
              <a:buChar char="•"/>
            </a:pPr>
            <a:r>
              <a:rPr lang="fr-FR" dirty="0" smtClean="0"/>
              <a:t>De permettre aux patrons de s’affranchir des contraintes légales</a:t>
            </a:r>
          </a:p>
          <a:p>
            <a:endParaRPr lang="fr-FR" dirty="0"/>
          </a:p>
        </p:txBody>
      </p:sp>
      <p:pic>
        <p:nvPicPr>
          <p:cNvPr id="4" name="Image 3" descr="http://www.lecridupeuple.org/wp-content/uploads/2013/04/Le-Code-du-travail-victime-dun-meutre-avec-pr%C3%A9m%C3%A9ditation.png"/>
          <p:cNvPicPr/>
          <p:nvPr/>
        </p:nvPicPr>
        <p:blipFill>
          <a:blip r:embed="rId3" cstate="print"/>
          <a:srcRect/>
          <a:stretch>
            <a:fillRect/>
          </a:stretch>
        </p:blipFill>
        <p:spPr bwMode="auto">
          <a:xfrm>
            <a:off x="7452320" y="4293096"/>
            <a:ext cx="1414939" cy="2118656"/>
          </a:xfrm>
          <a:prstGeom prst="rect">
            <a:avLst/>
          </a:prstGeom>
          <a:noFill/>
          <a:ln w="9525">
            <a:noFill/>
            <a:miter lim="800000"/>
            <a:headEnd/>
            <a:tailEnd/>
          </a:ln>
        </p:spPr>
      </p:pic>
      <p:pic>
        <p:nvPicPr>
          <p:cNvPr id="5" name="Image 4" descr="cid:image002.jpg@01D0242A.0F3014A0"/>
          <p:cNvPicPr/>
          <p:nvPr/>
        </p:nvPicPr>
        <p:blipFill>
          <a:blip r:embed="rId4" r:link="rId5" cstate="print"/>
          <a:srcRect/>
          <a:stretch>
            <a:fillRect/>
          </a:stretch>
        </p:blipFill>
        <p:spPr bwMode="auto">
          <a:xfrm>
            <a:off x="0" y="0"/>
            <a:ext cx="2169260" cy="212210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solidFill>
                  <a:srgbClr val="FF0000"/>
                </a:solidFill>
              </a:rPr>
              <a:t>La négociation sur </a:t>
            </a:r>
            <a:br>
              <a:rPr lang="fr-FR" dirty="0" smtClean="0">
                <a:solidFill>
                  <a:srgbClr val="FF0000"/>
                </a:solidFill>
              </a:rPr>
            </a:br>
            <a:r>
              <a:rPr lang="fr-FR" dirty="0" smtClean="0">
                <a:solidFill>
                  <a:srgbClr val="FF0000"/>
                </a:solidFill>
              </a:rPr>
              <a:t>le dialogue social …</a:t>
            </a:r>
            <a:endParaRPr lang="fr-FR" dirty="0">
              <a:solidFill>
                <a:srgbClr val="FF0000"/>
              </a:solidFill>
            </a:endParaRPr>
          </a:p>
        </p:txBody>
      </p:sp>
      <p:sp>
        <p:nvSpPr>
          <p:cNvPr id="3" name="Espace réservé du contenu 2"/>
          <p:cNvSpPr>
            <a:spLocks noGrp="1"/>
          </p:cNvSpPr>
          <p:nvPr>
            <p:ph idx="1"/>
          </p:nvPr>
        </p:nvSpPr>
        <p:spPr>
          <a:xfrm>
            <a:off x="251520" y="1600200"/>
            <a:ext cx="8435280" cy="4709120"/>
          </a:xfrm>
        </p:spPr>
        <p:txBody>
          <a:bodyPr>
            <a:normAutofit fontScale="92500" lnSpcReduction="20000"/>
          </a:bodyPr>
          <a:lstStyle/>
          <a:p>
            <a:pPr>
              <a:buNone/>
            </a:pPr>
            <a:r>
              <a:rPr lang="fr-FR" sz="4000" dirty="0" smtClean="0">
                <a:solidFill>
                  <a:srgbClr val="00B050"/>
                </a:solidFill>
              </a:rPr>
              <a:t>Ne trouve pas de signataires…</a:t>
            </a:r>
          </a:p>
          <a:p>
            <a:pPr>
              <a:buNone/>
            </a:pPr>
            <a:endParaRPr lang="fr-FR" sz="4000" dirty="0" smtClean="0">
              <a:solidFill>
                <a:srgbClr val="00B050"/>
              </a:solidFill>
            </a:endParaRPr>
          </a:p>
          <a:p>
            <a:pPr>
              <a:buNone/>
            </a:pPr>
            <a:r>
              <a:rPr lang="fr-FR" dirty="0" smtClean="0"/>
              <a:t>Le Medef, fidèle à sa feuille de route a essayé d’obtenir  dans la négociation:</a:t>
            </a:r>
          </a:p>
          <a:p>
            <a:r>
              <a:rPr lang="fr-FR" dirty="0" smtClean="0"/>
              <a:t>La remise en cause de la représentation des salariés dans les petites entreprises de plus de 11 salariés</a:t>
            </a:r>
          </a:p>
          <a:p>
            <a:r>
              <a:rPr lang="fr-FR" dirty="0" smtClean="0"/>
              <a:t>La disparition des </a:t>
            </a:r>
            <a:r>
              <a:rPr lang="fr-FR" dirty="0" err="1" smtClean="0"/>
              <a:t>CHSCTs</a:t>
            </a:r>
            <a:endParaRPr lang="fr-FR" dirty="0" smtClean="0"/>
          </a:p>
          <a:p>
            <a:r>
              <a:rPr lang="fr-FR" dirty="0" smtClean="0"/>
              <a:t>La délégation unique regroupant les instances</a:t>
            </a:r>
          </a:p>
          <a:p>
            <a:r>
              <a:rPr lang="fr-FR" dirty="0" smtClean="0"/>
              <a:t>Le recul des droits des élus et mandatés</a:t>
            </a:r>
          </a:p>
          <a:p>
            <a:endParaRPr lang="fr-FR" dirty="0" smtClean="0"/>
          </a:p>
          <a:p>
            <a:endParaRPr lang="fr-FR" dirty="0" smtClean="0"/>
          </a:p>
          <a:p>
            <a:endParaRPr lang="fr-FR" dirty="0" smtClean="0"/>
          </a:p>
          <a:p>
            <a:endParaRPr lang="fr-FR" dirty="0"/>
          </a:p>
        </p:txBody>
      </p:sp>
      <p:pic>
        <p:nvPicPr>
          <p:cNvPr id="5122" name="Picture 2" descr="http://img.over-blog-kiwi.com/1/41/72/10/20150123/ob_bca89a_beurre-argent-du-beurre-medef.jpg"/>
          <p:cNvPicPr>
            <a:picLocks noChangeAspect="1" noChangeArrowheads="1"/>
          </p:cNvPicPr>
          <p:nvPr/>
        </p:nvPicPr>
        <p:blipFill>
          <a:blip r:embed="rId3" cstate="print"/>
          <a:srcRect/>
          <a:stretch>
            <a:fillRect/>
          </a:stretch>
        </p:blipFill>
        <p:spPr bwMode="auto">
          <a:xfrm>
            <a:off x="6372200" y="-1"/>
            <a:ext cx="2771800" cy="271646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8229600" cy="792088"/>
          </a:xfrm>
        </p:spPr>
        <p:txBody>
          <a:bodyPr>
            <a:normAutofit fontScale="90000"/>
          </a:bodyPr>
          <a:lstStyle/>
          <a:p>
            <a:pPr lvl="0"/>
            <a:r>
              <a:rPr lang="fr-FR" u="sng" dirty="0" smtClean="0">
                <a:solidFill>
                  <a:srgbClr val="00B050"/>
                </a:solidFill>
              </a:rPr>
              <a:t>ATTAQUE DE LA DEMOCRATIE SOCIALE</a:t>
            </a:r>
            <a:r>
              <a:rPr lang="fr-FR" dirty="0"/>
              <a:t/>
            </a:r>
            <a:br>
              <a:rPr lang="fr-FR" dirty="0"/>
            </a:br>
            <a:endParaRPr lang="fr-FR" dirty="0"/>
          </a:p>
        </p:txBody>
      </p:sp>
      <p:sp>
        <p:nvSpPr>
          <p:cNvPr id="3" name="Espace réservé du contenu 2"/>
          <p:cNvSpPr>
            <a:spLocks noGrp="1"/>
          </p:cNvSpPr>
          <p:nvPr>
            <p:ph idx="1"/>
          </p:nvPr>
        </p:nvSpPr>
        <p:spPr>
          <a:xfrm>
            <a:off x="457200" y="1268760"/>
            <a:ext cx="7787208" cy="4857403"/>
          </a:xfrm>
        </p:spPr>
        <p:txBody>
          <a:bodyPr>
            <a:normAutofit/>
          </a:bodyPr>
          <a:lstStyle/>
          <a:p>
            <a:pPr algn="ctr">
              <a:buNone/>
            </a:pPr>
            <a:r>
              <a:rPr lang="fr-FR" dirty="0" smtClean="0">
                <a:solidFill>
                  <a:srgbClr val="FF0000"/>
                </a:solidFill>
              </a:rPr>
              <a:t>Le projet de </a:t>
            </a:r>
            <a:r>
              <a:rPr lang="fr-FR" dirty="0" smtClean="0">
                <a:solidFill>
                  <a:srgbClr val="FF0000"/>
                </a:solidFill>
              </a:rPr>
              <a:t>loi </a:t>
            </a:r>
            <a:r>
              <a:rPr lang="fr-FR" dirty="0" smtClean="0">
                <a:solidFill>
                  <a:srgbClr val="FF0000"/>
                </a:solidFill>
              </a:rPr>
              <a:t>MACRON</a:t>
            </a:r>
          </a:p>
          <a:p>
            <a:pPr algn="ctr">
              <a:buNone/>
            </a:pPr>
            <a:endParaRPr lang="fr-FR" dirty="0" smtClean="0">
              <a:solidFill>
                <a:srgbClr val="FF0000"/>
              </a:solidFill>
            </a:endParaRPr>
          </a:p>
          <a:p>
            <a:r>
              <a:rPr lang="fr-FR" dirty="0" smtClean="0"/>
              <a:t>Suppression des élections prud’hommes</a:t>
            </a:r>
            <a:endParaRPr lang="fr-FR" dirty="0"/>
          </a:p>
          <a:p>
            <a:r>
              <a:rPr lang="fr-FR" dirty="0" smtClean="0"/>
              <a:t>Les </a:t>
            </a:r>
            <a:r>
              <a:rPr lang="fr-FR" dirty="0"/>
              <a:t>litiges liés aux élections sont renvoyés au tribunal </a:t>
            </a:r>
            <a:r>
              <a:rPr lang="fr-FR" dirty="0" smtClean="0"/>
              <a:t>d’instance</a:t>
            </a:r>
          </a:p>
          <a:p>
            <a:r>
              <a:rPr lang="fr-FR" dirty="0" smtClean="0"/>
              <a:t>Dépénalisation </a:t>
            </a:r>
            <a:r>
              <a:rPr lang="fr-FR" dirty="0"/>
              <a:t>de l’entrave faite par </a:t>
            </a:r>
            <a:r>
              <a:rPr lang="fr-FR" dirty="0" smtClean="0"/>
              <a:t>l’employeur </a:t>
            </a:r>
            <a:endParaRPr lang="fr-FR" dirty="0"/>
          </a:p>
          <a:p>
            <a:pPr lvl="0"/>
            <a:endParaRPr lang="fr-FR" dirty="0" smtClean="0"/>
          </a:p>
          <a:p>
            <a:pPr lvl="0"/>
            <a:endParaRPr lang="fr-FR" dirty="0"/>
          </a:p>
          <a:p>
            <a:endParaRPr lang="fr-FR" dirty="0"/>
          </a:p>
        </p:txBody>
      </p:sp>
      <p:pic>
        <p:nvPicPr>
          <p:cNvPr id="4" name="Image 3" descr="http://syndicatcftcljfbezons.s.y.pic.centerblog.net/o/fdca53ea.jpeg"/>
          <p:cNvPicPr/>
          <p:nvPr/>
        </p:nvPicPr>
        <p:blipFill>
          <a:blip r:embed="rId3" cstate="print"/>
          <a:srcRect/>
          <a:stretch>
            <a:fillRect/>
          </a:stretch>
        </p:blipFill>
        <p:spPr bwMode="auto">
          <a:xfrm>
            <a:off x="7020272" y="4149081"/>
            <a:ext cx="2123728" cy="270892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229600" cy="1143000"/>
          </a:xfrm>
        </p:spPr>
        <p:txBody>
          <a:bodyPr>
            <a:normAutofit fontScale="90000"/>
          </a:bodyPr>
          <a:lstStyle/>
          <a:p>
            <a:pPr lvl="0" algn="l"/>
            <a:r>
              <a:rPr lang="fr-FR" u="sng" dirty="0">
                <a:solidFill>
                  <a:srgbClr val="00B050"/>
                </a:solidFill>
              </a:rPr>
              <a:t>La protection sociale et les garanties </a:t>
            </a:r>
            <a:r>
              <a:rPr lang="fr-FR" u="sng" dirty="0" smtClean="0">
                <a:solidFill>
                  <a:srgbClr val="00B050"/>
                </a:solidFill>
              </a:rPr>
              <a:t>collectives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buNone/>
            </a:pPr>
            <a:r>
              <a:rPr lang="fr-FR" dirty="0" smtClean="0">
                <a:solidFill>
                  <a:srgbClr val="FF0000"/>
                </a:solidFill>
              </a:rPr>
              <a:t>Le </a:t>
            </a:r>
            <a:r>
              <a:rPr lang="fr-FR" dirty="0" smtClean="0">
                <a:solidFill>
                  <a:srgbClr val="FF0000"/>
                </a:solidFill>
              </a:rPr>
              <a:t>projet de loi la </a:t>
            </a:r>
            <a:r>
              <a:rPr lang="fr-FR" dirty="0">
                <a:solidFill>
                  <a:srgbClr val="FF0000"/>
                </a:solidFill>
              </a:rPr>
              <a:t>loi </a:t>
            </a:r>
            <a:r>
              <a:rPr lang="fr-FR" dirty="0" err="1">
                <a:solidFill>
                  <a:srgbClr val="FF0000"/>
                </a:solidFill>
              </a:rPr>
              <a:t>Macron</a:t>
            </a:r>
            <a:r>
              <a:rPr lang="fr-FR" dirty="0">
                <a:solidFill>
                  <a:srgbClr val="FF0000"/>
                </a:solidFill>
              </a:rPr>
              <a:t> s’attaque à tous les piliers des garanties </a:t>
            </a:r>
            <a:r>
              <a:rPr lang="fr-FR" dirty="0" smtClean="0">
                <a:solidFill>
                  <a:srgbClr val="FF0000"/>
                </a:solidFill>
              </a:rPr>
              <a:t>sociales</a:t>
            </a:r>
          </a:p>
          <a:p>
            <a:r>
              <a:rPr lang="fr-FR" dirty="0" smtClean="0"/>
              <a:t>Un pas de plus vers la retraite par capitalisation.</a:t>
            </a:r>
          </a:p>
          <a:p>
            <a:r>
              <a:rPr lang="fr-FR" dirty="0" smtClean="0"/>
              <a:t>Moins de contraintes pour le patronat sur l’environnement et la santé des salariés </a:t>
            </a:r>
            <a:endParaRPr lang="fr-FR" dirty="0"/>
          </a:p>
          <a:p>
            <a:pPr lvl="0"/>
            <a:r>
              <a:rPr lang="fr-FR" dirty="0" smtClean="0"/>
              <a:t>Pus de souplesse pour le patronat sur les licenciements</a:t>
            </a:r>
            <a:endParaRPr lang="fr-FR" dirty="0"/>
          </a:p>
        </p:txBody>
      </p:sp>
      <p:pic>
        <p:nvPicPr>
          <p:cNvPr id="4" name="Image 3" descr="http://img.over-blog.com/498x499/3/06/23/69/photo-1/Secu.jpg"/>
          <p:cNvPicPr/>
          <p:nvPr/>
        </p:nvPicPr>
        <p:blipFill>
          <a:blip r:embed="rId3" cstate="print"/>
          <a:srcRect/>
          <a:stretch>
            <a:fillRect/>
          </a:stretch>
        </p:blipFill>
        <p:spPr bwMode="auto">
          <a:xfrm>
            <a:off x="7038603" y="4697760"/>
            <a:ext cx="2105397" cy="216024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u="sng" dirty="0">
                <a:solidFill>
                  <a:srgbClr val="00B050"/>
                </a:solidFill>
              </a:rPr>
              <a:t>Temps de travail</a:t>
            </a:r>
            <a:endParaRPr lang="fr-FR" dirty="0">
              <a:solidFill>
                <a:srgbClr val="00B050"/>
              </a:solidFill>
            </a:endParaRPr>
          </a:p>
        </p:txBody>
      </p:sp>
      <p:sp>
        <p:nvSpPr>
          <p:cNvPr id="3" name="Espace réservé du contenu 2"/>
          <p:cNvSpPr>
            <a:spLocks noGrp="1"/>
          </p:cNvSpPr>
          <p:nvPr>
            <p:ph idx="1"/>
          </p:nvPr>
        </p:nvSpPr>
        <p:spPr>
          <a:xfrm>
            <a:off x="457200" y="1600201"/>
            <a:ext cx="8229600" cy="3412975"/>
          </a:xfrm>
        </p:spPr>
        <p:txBody>
          <a:bodyPr>
            <a:normAutofit lnSpcReduction="10000"/>
          </a:bodyPr>
          <a:lstStyle/>
          <a:p>
            <a:pPr>
              <a:buNone/>
            </a:pPr>
            <a:r>
              <a:rPr lang="fr-FR" dirty="0" smtClean="0">
                <a:solidFill>
                  <a:srgbClr val="FF0000"/>
                </a:solidFill>
              </a:rPr>
              <a:t>Le projet de Loi MACRON , une offensive contre le temps de travail en s’attaquant : </a:t>
            </a:r>
          </a:p>
          <a:p>
            <a:r>
              <a:rPr lang="fr-FR" dirty="0"/>
              <a:t> </a:t>
            </a:r>
            <a:r>
              <a:rPr lang="fr-FR" dirty="0" smtClean="0"/>
              <a:t>aux règles légales au </a:t>
            </a:r>
            <a:r>
              <a:rPr lang="fr-FR" dirty="0"/>
              <a:t>travail </a:t>
            </a:r>
            <a:r>
              <a:rPr lang="fr-FR" dirty="0" smtClean="0"/>
              <a:t>qui déterminent le travail de nuit </a:t>
            </a:r>
          </a:p>
          <a:p>
            <a:r>
              <a:rPr lang="fr-FR" dirty="0" smtClean="0"/>
              <a:t>En étendant le travail dominical a de nouvelles professions et de nouvelles zones et en élargissant le nombre de dimanches travaillés</a:t>
            </a:r>
          </a:p>
          <a:p>
            <a:pPr>
              <a:buNone/>
            </a:pPr>
            <a:endParaRPr lang="fr-FR" dirty="0"/>
          </a:p>
        </p:txBody>
      </p:sp>
      <p:pic>
        <p:nvPicPr>
          <p:cNvPr id="4" name="Image 3" descr="http://p6.storage.canalblog.com/69/37/177230/41612722.jpg"/>
          <p:cNvPicPr/>
          <p:nvPr/>
        </p:nvPicPr>
        <p:blipFill>
          <a:blip r:embed="rId3" cstate="print"/>
          <a:srcRect/>
          <a:stretch>
            <a:fillRect/>
          </a:stretch>
        </p:blipFill>
        <p:spPr bwMode="auto">
          <a:xfrm>
            <a:off x="7164288" y="5229200"/>
            <a:ext cx="1476242" cy="1628800"/>
          </a:xfrm>
          <a:prstGeom prst="rect">
            <a:avLst/>
          </a:prstGeom>
          <a:noFill/>
          <a:ln w="9525">
            <a:noFill/>
            <a:miter lim="800000"/>
            <a:headEnd/>
            <a:tailEnd/>
          </a:ln>
        </p:spPr>
      </p:pic>
      <p:pic>
        <p:nvPicPr>
          <p:cNvPr id="5" name="Image 4" descr="http://uscommerceparis.free.fr/images/plus.jpg"/>
          <p:cNvPicPr/>
          <p:nvPr/>
        </p:nvPicPr>
        <p:blipFill>
          <a:blip r:embed="rId4" cstate="print"/>
          <a:srcRect/>
          <a:stretch>
            <a:fillRect/>
          </a:stretch>
        </p:blipFill>
        <p:spPr bwMode="auto">
          <a:xfrm>
            <a:off x="0" y="0"/>
            <a:ext cx="1801799" cy="165656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l"/>
            <a:r>
              <a:rPr lang="fr-FR" u="sng" dirty="0" smtClean="0">
                <a:solidFill>
                  <a:srgbClr val="00B050"/>
                </a:solidFill>
              </a:rPr>
              <a:t>Droits des salariés</a:t>
            </a:r>
            <a:r>
              <a:rPr lang="fr-FR" dirty="0">
                <a:solidFill>
                  <a:srgbClr val="00B050"/>
                </a:solidFill>
              </a:rPr>
              <a:t/>
            </a:r>
            <a:br>
              <a:rPr lang="fr-FR" dirty="0">
                <a:solidFill>
                  <a:srgbClr val="00B050"/>
                </a:solidFill>
              </a:rPr>
            </a:br>
            <a:endParaRPr lang="fr-FR" dirty="0">
              <a:solidFill>
                <a:srgbClr val="00B050"/>
              </a:solidFill>
            </a:endParaRPr>
          </a:p>
        </p:txBody>
      </p:sp>
      <p:sp>
        <p:nvSpPr>
          <p:cNvPr id="3" name="Espace réservé du contenu 2"/>
          <p:cNvSpPr>
            <a:spLocks noGrp="1"/>
          </p:cNvSpPr>
          <p:nvPr>
            <p:ph idx="1"/>
          </p:nvPr>
        </p:nvSpPr>
        <p:spPr>
          <a:xfrm>
            <a:off x="323528" y="1052736"/>
            <a:ext cx="8820472" cy="5328592"/>
          </a:xfrm>
        </p:spPr>
        <p:txBody>
          <a:bodyPr>
            <a:normAutofit fontScale="85000" lnSpcReduction="20000"/>
          </a:bodyPr>
          <a:lstStyle/>
          <a:p>
            <a:pPr>
              <a:buNone/>
            </a:pPr>
            <a:endParaRPr lang="fr-FR" dirty="0" smtClean="0"/>
          </a:p>
          <a:p>
            <a:pPr>
              <a:buNone/>
            </a:pPr>
            <a:r>
              <a:rPr lang="fr-FR" dirty="0" smtClean="0"/>
              <a:t>Le </a:t>
            </a:r>
            <a:r>
              <a:rPr lang="fr-FR" dirty="0" smtClean="0"/>
              <a:t>projet de loi </a:t>
            </a:r>
            <a:r>
              <a:rPr lang="fr-FR" dirty="0" err="1"/>
              <a:t>M</a:t>
            </a:r>
            <a:r>
              <a:rPr lang="fr-FR" dirty="0" err="1" smtClean="0"/>
              <a:t>acron</a:t>
            </a:r>
            <a:endParaRPr lang="fr-FR" dirty="0"/>
          </a:p>
          <a:p>
            <a:pPr lvl="0"/>
            <a:r>
              <a:rPr lang="fr-FR" dirty="0"/>
              <a:t>Interdiction d’activité </a:t>
            </a:r>
            <a:r>
              <a:rPr lang="fr-FR" dirty="0" smtClean="0"/>
              <a:t>syndicale </a:t>
            </a:r>
            <a:r>
              <a:rPr lang="fr-FR" dirty="0"/>
              <a:t>pour les </a:t>
            </a:r>
            <a:endParaRPr lang="fr-FR" dirty="0" smtClean="0"/>
          </a:p>
          <a:p>
            <a:pPr lvl="0">
              <a:buNone/>
            </a:pPr>
            <a:r>
              <a:rPr lang="fr-FR" dirty="0" smtClean="0"/>
              <a:t>	</a:t>
            </a:r>
            <a:r>
              <a:rPr lang="fr-FR" dirty="0" smtClean="0"/>
              <a:t>conseillers </a:t>
            </a:r>
            <a:r>
              <a:rPr lang="fr-FR" dirty="0" smtClean="0"/>
              <a:t>prud’hommes</a:t>
            </a:r>
            <a:endParaRPr lang="fr-FR" dirty="0"/>
          </a:p>
          <a:p>
            <a:r>
              <a:rPr lang="fr-FR" dirty="0" smtClean="0"/>
              <a:t>Obligation de faire appel à un avocat dès l’appel</a:t>
            </a:r>
          </a:p>
          <a:p>
            <a:r>
              <a:rPr lang="fr-FR" dirty="0" smtClean="0"/>
              <a:t>rôle accru du juge professionnel (juge départiteur) </a:t>
            </a:r>
            <a:endParaRPr lang="fr-FR" dirty="0"/>
          </a:p>
          <a:p>
            <a:r>
              <a:rPr lang="fr-FR" dirty="0" smtClean="0"/>
              <a:t>Mise </a:t>
            </a:r>
            <a:r>
              <a:rPr lang="fr-FR" dirty="0"/>
              <a:t>en place d’une transaction pénale permettant à l’employeur d’échapper aux sanctions pénales et à la récidive </a:t>
            </a:r>
            <a:endParaRPr lang="fr-FR" dirty="0" smtClean="0"/>
          </a:p>
          <a:p>
            <a:r>
              <a:rPr lang="fr-FR" dirty="0" smtClean="0"/>
              <a:t>Nouvelle </a:t>
            </a:r>
            <a:r>
              <a:rPr lang="fr-FR" dirty="0" smtClean="0"/>
              <a:t>organisation de l’inspection du travail visant à réduire les moyens et les attributions</a:t>
            </a:r>
          </a:p>
          <a:p>
            <a:endParaRPr lang="fr-FR" dirty="0" smtClean="0"/>
          </a:p>
          <a:p>
            <a:r>
              <a:rPr lang="fr-FR" dirty="0" smtClean="0"/>
              <a:t>Banalisation du contrat de travail en contrat de droit civil</a:t>
            </a:r>
          </a:p>
          <a:p>
            <a:endParaRPr lang="fr-FR" dirty="0"/>
          </a:p>
          <a:p>
            <a:pPr lvl="0"/>
            <a:endParaRPr lang="fr-FR" dirty="0" smtClean="0"/>
          </a:p>
          <a:p>
            <a:pPr lvl="0"/>
            <a:endParaRPr lang="fr-FR" dirty="0"/>
          </a:p>
          <a:p>
            <a:endParaRPr lang="fr-FR" dirty="0"/>
          </a:p>
        </p:txBody>
      </p:sp>
      <p:pic>
        <p:nvPicPr>
          <p:cNvPr id="10242" name="Picture 2" descr="http://lasserpe.blogs.sudouest.fr/media/01/00/1162862098.jpg"/>
          <p:cNvPicPr>
            <a:picLocks noChangeAspect="1" noChangeArrowheads="1"/>
          </p:cNvPicPr>
          <p:nvPr/>
        </p:nvPicPr>
        <p:blipFill>
          <a:blip r:embed="rId3" cstate="print"/>
          <a:srcRect/>
          <a:stretch>
            <a:fillRect/>
          </a:stretch>
        </p:blipFill>
        <p:spPr bwMode="auto">
          <a:xfrm>
            <a:off x="6395901" y="0"/>
            <a:ext cx="2748099" cy="260775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pPr lvl="0"/>
            <a:r>
              <a:rPr lang="fr-FR" u="sng" dirty="0">
                <a:solidFill>
                  <a:srgbClr val="00B050"/>
                </a:solidFill>
              </a:rPr>
              <a:t>Services publics</a:t>
            </a:r>
            <a:r>
              <a:rPr lang="fr-FR" dirty="0"/>
              <a:t/>
            </a:r>
            <a:br>
              <a:rPr lang="fr-FR" dirty="0"/>
            </a:br>
            <a:endParaRPr lang="fr-FR" dirty="0"/>
          </a:p>
        </p:txBody>
      </p:sp>
      <p:pic>
        <p:nvPicPr>
          <p:cNvPr id="4" name="Espace réservé du contenu 3" descr="http://www.pcf.fr/sites/default/files/imagecache/image/fonctionnaires_charb.jpg"/>
          <p:cNvPicPr>
            <a:picLocks noGrp="1"/>
          </p:cNvPicPr>
          <p:nvPr>
            <p:ph idx="1"/>
          </p:nvPr>
        </p:nvPicPr>
        <p:blipFill>
          <a:blip r:embed="rId3" cstate="print"/>
          <a:srcRect/>
          <a:stretch>
            <a:fillRect/>
          </a:stretch>
        </p:blipFill>
        <p:spPr bwMode="auto">
          <a:xfrm>
            <a:off x="7020272" y="4869160"/>
            <a:ext cx="2123728" cy="1988840"/>
          </a:xfrm>
          <a:prstGeom prst="rect">
            <a:avLst/>
          </a:prstGeom>
          <a:noFill/>
          <a:ln w="9525">
            <a:noFill/>
            <a:miter lim="800000"/>
            <a:headEnd/>
            <a:tailEnd/>
          </a:ln>
        </p:spPr>
      </p:pic>
      <p:sp>
        <p:nvSpPr>
          <p:cNvPr id="4098" name="Rectangle 2"/>
          <p:cNvSpPr>
            <a:spLocks noChangeArrowheads="1"/>
          </p:cNvSpPr>
          <p:nvPr/>
        </p:nvSpPr>
        <p:spPr bwMode="auto">
          <a:xfrm>
            <a:off x="0" y="2635422"/>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Services publics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a:off x="0" y="1340768"/>
            <a:ext cx="9144000" cy="3416320"/>
          </a:xfrm>
          <a:prstGeom prst="rect">
            <a:avLst/>
          </a:prstGeom>
          <a:solidFill>
            <a:srgbClr val="D9D9D9"/>
          </a:solidFill>
          <a:ln w="9525">
            <a:noFill/>
            <a:miter lim="800000"/>
            <a:headEnd/>
            <a:tailEnd/>
          </a:ln>
          <a:effectLst/>
        </p:spPr>
        <p:txBody>
          <a:bodyPr vert="horz" wrap="square" lIns="914112" tIns="45720" rIns="91440" bIns="45720" numCol="1" anchor="ctr" anchorCtr="0" compatLnSpc="1">
            <a:prstTxWarp prst="textNoShape">
              <a:avLst/>
            </a:prstTxWarp>
            <a:spAutoFit/>
          </a:bodyPr>
          <a:lstStyle/>
          <a:p>
            <a:pPr fontAlgn="base">
              <a:spcBef>
                <a:spcPct val="0"/>
              </a:spcBef>
              <a:spcAft>
                <a:spcPct val="0"/>
              </a:spcAft>
              <a:buFontTx/>
              <a:buChar char="•"/>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déréglementation de nombreuses professions qui remettraient en cause les missions de services publics (huissiers, mandataires judiciaires, commissaires priseurs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Louverture du transport non urbain aux autocars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privatisation de l’examen du code de la route pour les poids lourds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territorialisation des politiques de logement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filialisation dans les hôpitaux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Autorisation de plusieurs opérations de privatisation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ZoneTexte 9"/>
          <p:cNvSpPr txBox="1"/>
          <p:nvPr/>
        </p:nvSpPr>
        <p:spPr>
          <a:xfrm>
            <a:off x="755576" y="908720"/>
            <a:ext cx="7056784" cy="461665"/>
          </a:xfrm>
          <a:prstGeom prst="rect">
            <a:avLst/>
          </a:prstGeom>
          <a:noFill/>
        </p:spPr>
        <p:txBody>
          <a:bodyPr wrap="square" rtlCol="0">
            <a:spAutoFit/>
          </a:bodyPr>
          <a:lstStyle/>
          <a:p>
            <a:pPr algn="ctr"/>
            <a:r>
              <a:rPr lang="fr-FR" sz="2400" dirty="0" smtClean="0">
                <a:solidFill>
                  <a:srgbClr val="FF0000"/>
                </a:solidFill>
              </a:rPr>
              <a:t>Avec le projet de loi </a:t>
            </a:r>
            <a:r>
              <a:rPr lang="fr-FR" sz="2400" dirty="0" err="1" smtClean="0">
                <a:solidFill>
                  <a:srgbClr val="FF0000"/>
                </a:solidFill>
              </a:rPr>
              <a:t>Macron</a:t>
            </a:r>
            <a:endParaRPr lang="fr-FR" sz="2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L’OFFENSIVE EST MAINTENANT POSSIBLE!!!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sz="3500" dirty="0" smtClean="0"/>
              <a:t>Le MEDEF et le gouvernement ne trouve plus de syndicats de salariés pour les accompagner dans leurs mauvais coups</a:t>
            </a:r>
          </a:p>
          <a:p>
            <a:pPr>
              <a:buNone/>
            </a:pPr>
            <a:endParaRPr lang="fr-FR" dirty="0" smtClean="0"/>
          </a:p>
          <a:p>
            <a:pPr>
              <a:buNone/>
            </a:pPr>
            <a:endParaRPr lang="fr-FR" dirty="0" smtClean="0"/>
          </a:p>
          <a:p>
            <a:pPr>
              <a:buNone/>
            </a:pPr>
            <a:endParaRPr lang="fr-FR" dirty="0" smtClean="0"/>
          </a:p>
          <a:p>
            <a:pPr>
              <a:buNone/>
            </a:pPr>
            <a:r>
              <a:rPr lang="fr-FR" sz="3500" b="1" dirty="0" smtClean="0">
                <a:solidFill>
                  <a:srgbClr val="FF0000"/>
                </a:solidFill>
              </a:rPr>
              <a:t>La CGT par ses positions claires, a permis que la négociation sur la dialogue social ne se solde pas par un accord… </a:t>
            </a:r>
          </a:p>
          <a:p>
            <a:pPr>
              <a:buNone/>
            </a:pPr>
            <a:r>
              <a:rPr lang="fr-FR" sz="3500" b="1" dirty="0" smtClean="0">
                <a:solidFill>
                  <a:srgbClr val="FF0000"/>
                </a:solidFill>
              </a:rPr>
              <a:t>Lançons l’offensive sur les revendications</a:t>
            </a:r>
            <a:endParaRPr lang="fr-FR" sz="3500" b="1" dirty="0">
              <a:solidFill>
                <a:srgbClr val="FF0000"/>
              </a:solidFill>
            </a:endParaRPr>
          </a:p>
        </p:txBody>
      </p:sp>
      <p:pic>
        <p:nvPicPr>
          <p:cNvPr id="4" name="Image 3" descr="https://encrypted-tbn0.gstatic.com/images?q=tbn:ANd9GcRnEXWA2jOTKpRRx7MV8jnSpSnMSidzY4iyCGz1EyXe_TEvN9OLeA"/>
          <p:cNvPicPr/>
          <p:nvPr/>
        </p:nvPicPr>
        <p:blipFill>
          <a:blip r:embed="rId3" cstate="print"/>
          <a:srcRect/>
          <a:stretch>
            <a:fillRect/>
          </a:stretch>
        </p:blipFill>
        <p:spPr bwMode="auto">
          <a:xfrm>
            <a:off x="5436096" y="2492896"/>
            <a:ext cx="2088232" cy="187220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solidFill>
                  <a:srgbClr val="FF0000"/>
                </a:solidFill>
              </a:rPr>
              <a:t>A LA LOI MACRON, OPPOSONS NOS RENENDICATIONS</a:t>
            </a:r>
            <a:endParaRPr lang="fr-FR" dirty="0">
              <a:solidFill>
                <a:srgbClr val="FF0000"/>
              </a:solidFill>
            </a:endParaRPr>
          </a:p>
        </p:txBody>
      </p:sp>
      <p:pic>
        <p:nvPicPr>
          <p:cNvPr id="4" name="Espace réservé du contenu 3" descr="http://idata.over-blog.com/4/14/28/82/a.jpg"/>
          <p:cNvPicPr>
            <a:picLocks noGrp="1"/>
          </p:cNvPicPr>
          <p:nvPr>
            <p:ph idx="1"/>
          </p:nvPr>
        </p:nvPicPr>
        <p:blipFill>
          <a:blip r:embed="rId3" cstate="print"/>
          <a:srcRect/>
          <a:stretch>
            <a:fillRect/>
          </a:stretch>
        </p:blipFill>
        <p:spPr bwMode="auto">
          <a:xfrm>
            <a:off x="5508104" y="908720"/>
            <a:ext cx="2686050" cy="1714500"/>
          </a:xfrm>
          <a:prstGeom prst="rect">
            <a:avLst/>
          </a:prstGeom>
          <a:noFill/>
          <a:ln w="9525">
            <a:noFill/>
            <a:miter lim="800000"/>
            <a:headEnd/>
            <a:tailEnd/>
          </a:ln>
        </p:spPr>
      </p:pic>
      <p:sp>
        <p:nvSpPr>
          <p:cNvPr id="5" name="ZoneTexte 4"/>
          <p:cNvSpPr txBox="1"/>
          <p:nvPr/>
        </p:nvSpPr>
        <p:spPr>
          <a:xfrm>
            <a:off x="539552" y="2780928"/>
            <a:ext cx="7992888" cy="3539430"/>
          </a:xfrm>
          <a:prstGeom prst="rect">
            <a:avLst/>
          </a:prstGeom>
          <a:noFill/>
        </p:spPr>
        <p:txBody>
          <a:bodyPr wrap="square" rtlCol="0">
            <a:spAutoFit/>
          </a:bodyPr>
          <a:lstStyle/>
          <a:p>
            <a:pPr lvl="0">
              <a:buFont typeface="Arial" pitchFamily="34" charset="0"/>
              <a:buChar char="•"/>
            </a:pPr>
            <a:r>
              <a:rPr lang="fr-FR" sz="2800" b="1" dirty="0" smtClean="0">
                <a:solidFill>
                  <a:srgbClr val="00B050"/>
                </a:solidFill>
              </a:rPr>
              <a:t>Réduction du temps de travail à 32 </a:t>
            </a:r>
            <a:r>
              <a:rPr lang="fr-FR" sz="2800" b="1" dirty="0" smtClean="0">
                <a:solidFill>
                  <a:srgbClr val="00B050"/>
                </a:solidFill>
              </a:rPr>
              <a:t>heures</a:t>
            </a:r>
          </a:p>
          <a:p>
            <a:pPr lvl="0">
              <a:buFont typeface="Arial" pitchFamily="34" charset="0"/>
              <a:buChar char="•"/>
            </a:pPr>
            <a:r>
              <a:rPr lang="fr-FR" sz="2800" b="1" dirty="0" smtClean="0">
                <a:solidFill>
                  <a:srgbClr val="00B050"/>
                </a:solidFill>
              </a:rPr>
              <a:t>Respect du repos dominical pour tous</a:t>
            </a:r>
            <a:endParaRPr lang="fr-FR" sz="2800" dirty="0" smtClean="0">
              <a:solidFill>
                <a:srgbClr val="00B050"/>
              </a:solidFill>
            </a:endParaRPr>
          </a:p>
          <a:p>
            <a:pPr lvl="0">
              <a:buFont typeface="Arial" pitchFamily="34" charset="0"/>
              <a:buChar char="•"/>
            </a:pPr>
            <a:r>
              <a:rPr lang="fr-FR" sz="2800" b="1" dirty="0" smtClean="0">
                <a:solidFill>
                  <a:srgbClr val="00B050"/>
                </a:solidFill>
              </a:rPr>
              <a:t>Revalorisation des salaires, des pensions et des minima sociaux avec un SMIC à 1700 euros </a:t>
            </a:r>
            <a:endParaRPr lang="fr-FR" sz="2800" dirty="0" smtClean="0">
              <a:solidFill>
                <a:srgbClr val="00B050"/>
              </a:solidFill>
            </a:endParaRPr>
          </a:p>
          <a:p>
            <a:pPr lvl="0">
              <a:buFont typeface="Arial" pitchFamily="34" charset="0"/>
              <a:buChar char="•"/>
            </a:pPr>
            <a:r>
              <a:rPr lang="fr-FR" sz="2800" b="1" dirty="0" smtClean="0">
                <a:solidFill>
                  <a:srgbClr val="00B050"/>
                </a:solidFill>
              </a:rPr>
              <a:t>Droits nouveaux et renforcés pour les salariés </a:t>
            </a:r>
            <a:endParaRPr lang="fr-FR" sz="2800" dirty="0" smtClean="0">
              <a:solidFill>
                <a:srgbClr val="00B050"/>
              </a:solidFill>
            </a:endParaRPr>
          </a:p>
          <a:p>
            <a:pPr lvl="0">
              <a:buFont typeface="Arial" pitchFamily="34" charset="0"/>
              <a:buChar char="•"/>
            </a:pPr>
            <a:r>
              <a:rPr lang="fr-FR" sz="2800" b="1" dirty="0" smtClean="0">
                <a:solidFill>
                  <a:srgbClr val="00B050"/>
                </a:solidFill>
              </a:rPr>
              <a:t>Développement de l’emploi non précaire</a:t>
            </a:r>
            <a:endParaRPr lang="fr-FR" sz="2800" dirty="0" smtClean="0">
              <a:solidFill>
                <a:srgbClr val="00B050"/>
              </a:solidFill>
            </a:endParaRPr>
          </a:p>
          <a:p>
            <a:pPr>
              <a:buFont typeface="Arial" pitchFamily="34" charset="0"/>
              <a:buChar char="•"/>
            </a:pPr>
            <a:r>
              <a:rPr lang="fr-FR" sz="2800" b="1" dirty="0" smtClean="0">
                <a:solidFill>
                  <a:srgbClr val="00B050"/>
                </a:solidFill>
              </a:rPr>
              <a:t>Des services publics partout et pour tous: logement, transport </a:t>
            </a:r>
            <a:r>
              <a:rPr lang="fr-FR" sz="2800" b="1" dirty="0" smtClean="0">
                <a:solidFill>
                  <a:srgbClr val="00B050"/>
                </a:solidFill>
              </a:rPr>
              <a:t>etc.…</a:t>
            </a:r>
            <a:endParaRPr lang="fr-FR" sz="2800" dirty="0">
              <a:solidFill>
                <a:srgbClr val="00B05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2001</TotalTime>
  <Words>1341</Words>
  <Application>Microsoft Office PowerPoint</Application>
  <PresentationFormat>Affichage à l'écran (4:3)</PresentationFormat>
  <Paragraphs>133</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PROJET DE LOI MACRON ET NEGOCIATION « DIALOGUE SOCIAL »</vt:lpstr>
      <vt:lpstr>La négociation sur  le dialogue social …</vt:lpstr>
      <vt:lpstr>ATTAQUE DE LA DEMOCRATIE SOCIALE </vt:lpstr>
      <vt:lpstr>La protection sociale et les garanties collectives </vt:lpstr>
      <vt:lpstr>Temps de travail</vt:lpstr>
      <vt:lpstr>Droits des salariés </vt:lpstr>
      <vt:lpstr>Services publics </vt:lpstr>
      <vt:lpstr>L’OFFENSIVE EST MAINTENANT POSSIBLE!!!</vt:lpstr>
      <vt:lpstr>A LA LOI MACRON, OPPOSONS NOS RENENDICATIONS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LOI MACRON ET NEGOCIATION DIALOGUE SOCIAL</dc:title>
  <dc:creator>REVENDICATION</dc:creator>
  <cp:lastModifiedBy>REVENDICATION</cp:lastModifiedBy>
  <cp:revision>193</cp:revision>
  <dcterms:created xsi:type="dcterms:W3CDTF">2015-01-21T07:40:53Z</dcterms:created>
  <dcterms:modified xsi:type="dcterms:W3CDTF">2015-01-28T10:28:17Z</dcterms:modified>
</cp:coreProperties>
</file>